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4" r:id="rId7"/>
    <p:sldId id="268" r:id="rId8"/>
    <p:sldId id="266" r:id="rId9"/>
    <p:sldId id="263" r:id="rId10"/>
    <p:sldId id="265" r:id="rId11"/>
    <p:sldId id="269" r:id="rId12"/>
    <p:sldId id="267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 MT" panose="020B050202010402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1DF5C-3520-47C9-ADED-5EC0DCEEE55D}">
  <a:tblStyle styleId="{8711DF5C-3520-47C9-ADED-5EC0DCEEE55D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B8AF90DD-778C-4D77-AC10-0BF58C59CF45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28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6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276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0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71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868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634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88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20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1609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Clustering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K-Means Plot">
            <a:extLst>
              <a:ext uri="{FF2B5EF4-FFF2-40B4-BE49-F238E27FC236}">
                <a16:creationId xmlns:a16="http://schemas.microsoft.com/office/drawing/2014/main" id="{81AB738E-4D00-4EF9-8B62-EFC3F7B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801905"/>
            <a:ext cx="4067736" cy="32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811907-A9EB-4E40-97E8-56AACA35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1904"/>
            <a:ext cx="4338920" cy="325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832850" cy="80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counts as distance?</a:t>
            </a: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</a:t>
            </a:r>
            <a:r>
              <a:rPr lang="en-US" sz="360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Indentifying</a:t>
            </a: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similarity across all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16AD6-9599-42DC-B45B-386545B685AF}"/>
              </a:ext>
            </a:extLst>
          </p:cNvPr>
          <p:cNvSpPr/>
          <p:nvPr/>
        </p:nvSpPr>
        <p:spPr>
          <a:xfrm>
            <a:off x="460374" y="1819470"/>
            <a:ext cx="7878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Sum of differences between values of continuous variables (or similar measure)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% matches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Also other options</a:t>
            </a:r>
          </a:p>
        </p:txBody>
      </p:sp>
    </p:spTree>
    <p:extLst>
      <p:ext uri="{BB962C8B-B14F-4D97-AF65-F5344CB8AC3E}">
        <p14:creationId xmlns:p14="http://schemas.microsoft.com/office/powerpoint/2010/main" val="46157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clusters?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D01C1-27D8-47FE-AB74-17D843AA9090}"/>
              </a:ext>
            </a:extLst>
          </p:cNvPr>
          <p:cNvSpPr/>
          <p:nvPr/>
        </p:nvSpPr>
        <p:spPr>
          <a:xfrm>
            <a:off x="460374" y="918874"/>
            <a:ext cx="78780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Can be arbitrary, based on researchers’ preference.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HCA dendrogram can identify potential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Multiple algorithms can identify “optimal” cluster level</a:t>
            </a:r>
          </a:p>
        </p:txBody>
      </p:sp>
    </p:spTree>
    <p:extLst>
      <p:ext uri="{BB962C8B-B14F-4D97-AF65-F5344CB8AC3E}">
        <p14:creationId xmlns:p14="http://schemas.microsoft.com/office/powerpoint/2010/main" val="396023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in 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BE4CC-0378-4074-87C2-51263F7E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927442"/>
            <a:ext cx="8450543" cy="56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6E946-2A33-4332-A1CA-0B205D5C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387"/>
            <a:ext cx="9144000" cy="4998261"/>
          </a:xfrm>
          <a:prstGeom prst="rect">
            <a:avLst/>
          </a:prstGeom>
        </p:spPr>
      </p:pic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2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you want to group some points. How should yo</a:t>
            </a:r>
            <a:r>
              <a:rPr lang="en-US" sz="3200" dirty="0">
                <a:solidFill>
                  <a:srgbClr val="FFFF66"/>
                </a:solidFill>
              </a:rPr>
              <a:t>u do so?</a:t>
            </a:r>
            <a:endParaRPr lang="en-US" sz="32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" name="Shape 131">
            <a:extLst>
              <a:ext uri="{FF2B5EF4-FFF2-40B4-BE49-F238E27FC236}">
                <a16:creationId xmlns:a16="http://schemas.microsoft.com/office/drawing/2014/main" id="{B771CBD8-0FC7-4554-B4C8-988C3E3DEC6A}"/>
              </a:ext>
            </a:extLst>
          </p:cNvPr>
          <p:cNvSpPr txBox="1">
            <a:spLocks/>
          </p:cNvSpPr>
          <p:nvPr/>
        </p:nvSpPr>
        <p:spPr>
          <a:xfrm>
            <a:off x="155574" y="6243363"/>
            <a:ext cx="8912225" cy="6325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l">
              <a:buClr>
                <a:srgbClr val="FFFF66"/>
              </a:buClr>
              <a:buSzPct val="25000"/>
            </a:pPr>
            <a:r>
              <a:rPr lang="en-US" sz="3200" dirty="0">
                <a:solidFill>
                  <a:srgbClr val="FFFF66"/>
                </a:solidFill>
              </a:rPr>
              <a:t>Spring pollen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2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solution—</a:t>
            </a:r>
            <a:r>
              <a:rPr lang="en-US" sz="3200" dirty="0">
                <a:solidFill>
                  <a:srgbClr val="FFFF66"/>
                </a:solidFill>
              </a:rPr>
              <a:t>use preestablished boundaries, like states. Or use point pattern analysis. </a:t>
            </a:r>
            <a:endParaRPr lang="en-US" sz="32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5C30D-C864-4D40-98B4-D24BB3A8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r="27549"/>
          <a:stretch/>
        </p:blipFill>
        <p:spPr>
          <a:xfrm>
            <a:off x="478299" y="1665027"/>
            <a:ext cx="4186518" cy="5032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863C-B059-4347-BB49-959854C1C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1" r="28726"/>
          <a:stretch/>
        </p:blipFill>
        <p:spPr>
          <a:xfrm>
            <a:off x="4817870" y="1665027"/>
            <a:ext cx="3962401" cy="50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Clustering techniques define groups based on their characteristics. Based on two or (many) more variables.</a:t>
            </a: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simple options:</a:t>
            </a:r>
            <a:br>
              <a:rPr lang="en-US" sz="3600" dirty="0">
                <a:solidFill>
                  <a:srgbClr val="FFFF66"/>
                </a:solidFill>
              </a:rPr>
            </a:br>
            <a:br>
              <a:rPr lang="en-US" sz="3600" dirty="0">
                <a:solidFill>
                  <a:srgbClr val="FFFF66"/>
                </a:solidFill>
              </a:rPr>
            </a:br>
            <a:endParaRPr lang="en-US" sz="36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28F3A6-BB47-4E01-B77C-B8BD61009742}"/>
              </a:ext>
            </a:extLst>
          </p:cNvPr>
          <p:cNvSpPr/>
          <p:nvPr/>
        </p:nvSpPr>
        <p:spPr>
          <a:xfrm>
            <a:off x="612774" y="3018649"/>
            <a:ext cx="6615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hierarchical cluster analysis (</a:t>
            </a:r>
            <a:r>
              <a:rPr lang="en-US" sz="3600" dirty="0" err="1">
                <a:solidFill>
                  <a:srgbClr val="FFFF66"/>
                </a:solidFill>
                <a:latin typeface="Gill Sans MT" panose="020B0502020104020203" pitchFamily="34" charset="0"/>
              </a:rPr>
              <a:t>hca</a:t>
            </a: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)</a:t>
            </a:r>
            <a:endParaRPr lang="en-US" sz="3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1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pic>
        <p:nvPicPr>
          <p:cNvPr id="7" name="Picture 2" descr="K-Means Plot">
            <a:extLst>
              <a:ext uri="{FF2B5EF4-FFF2-40B4-BE49-F238E27FC236}">
                <a16:creationId xmlns:a16="http://schemas.microsoft.com/office/drawing/2014/main" id="{2C95EC4A-D5F2-4DA2-9439-B944EF11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27" y="2868706"/>
            <a:ext cx="4786197" cy="38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Picks a set number of “seeds” and then groups based on similarity.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7B044-F339-4B8A-BBCE-9C4D9E97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2341650"/>
            <a:ext cx="4089278" cy="23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What if we group based just on geographic coordinates?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12A9-B41C-4E50-8DC3-10105A25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4" r="28529"/>
          <a:stretch/>
        </p:blipFill>
        <p:spPr>
          <a:xfrm>
            <a:off x="460374" y="2127797"/>
            <a:ext cx="3541060" cy="45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9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How about coordinates and birch pollen (Betula)?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12A9-B41C-4E50-8DC3-10105A25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4" r="28529"/>
          <a:stretch/>
        </p:blipFill>
        <p:spPr>
          <a:xfrm>
            <a:off x="519464" y="2127797"/>
            <a:ext cx="3541060" cy="4569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00BBC-D819-4E15-B2E6-9C76FC785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6" r="24209"/>
          <a:stretch/>
        </p:blipFill>
        <p:spPr>
          <a:xfrm>
            <a:off x="4655976" y="2098300"/>
            <a:ext cx="3678716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7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Main issue—very dependent on initial seeds. Changes every time.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41C5C-BBDC-4F18-A18E-F6F62F7F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8" y="2298722"/>
            <a:ext cx="6674036" cy="4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1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1" y="769936"/>
            <a:ext cx="8602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Creates a “distance” matrix between all observations and then groups at different levels.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F7F512-F5FE-4361-8632-6DAEC5E7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31045"/>
            <a:ext cx="4416424" cy="331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B06A3B-5939-41D9-9AA2-829C57A9B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4" y="2570276"/>
            <a:ext cx="4215037" cy="3254190"/>
          </a:xfrm>
          <a:prstGeom prst="rect">
            <a:avLst/>
          </a:prstGeom>
        </p:spPr>
      </p:pic>
      <p:sp>
        <p:nvSpPr>
          <p:cNvPr id="12" name="Shape 131">
            <a:extLst>
              <a:ext uri="{FF2B5EF4-FFF2-40B4-BE49-F238E27FC236}">
                <a16:creationId xmlns:a16="http://schemas.microsoft.com/office/drawing/2014/main" id="{B9D38B62-0B91-4DD4-B4E9-9BC8AA0C3CBF}"/>
              </a:ext>
            </a:extLst>
          </p:cNvPr>
          <p:cNvSpPr txBox="1">
            <a:spLocks/>
          </p:cNvSpPr>
          <p:nvPr/>
        </p:nvSpPr>
        <p:spPr>
          <a:xfrm>
            <a:off x="155574" y="6243363"/>
            <a:ext cx="8912225" cy="6325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r">
              <a:buClr>
                <a:srgbClr val="FFFF66"/>
              </a:buClr>
              <a:buSzPct val="25000"/>
            </a:pPr>
            <a:r>
              <a:rPr lang="en-US" sz="3200" dirty="0">
                <a:solidFill>
                  <a:srgbClr val="FFFF66"/>
                </a:solidFill>
              </a:rPr>
              <a:t>Dendrogram</a:t>
            </a:r>
          </a:p>
        </p:txBody>
      </p:sp>
    </p:spTree>
    <p:extLst>
      <p:ext uri="{BB962C8B-B14F-4D97-AF65-F5344CB8AC3E}">
        <p14:creationId xmlns:p14="http://schemas.microsoft.com/office/powerpoint/2010/main" val="252250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206</Words>
  <Application>Microsoft Office PowerPoint</Application>
  <PresentationFormat>On-screen Show (4:3)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Arial</vt:lpstr>
      <vt:lpstr>Office Theme</vt:lpstr>
      <vt:lpstr>Clustering</vt:lpstr>
      <vt:lpstr>Let’s say you want to group some points. How should you do so?</vt:lpstr>
      <vt:lpstr>One solution—use preestablished boundaries, like states. Or use point pattern analysis. </vt:lpstr>
      <vt:lpstr>Clustering techniques define groups based on their characteristics. Based on two or (many) more variables.  Two simple options:  </vt:lpstr>
      <vt:lpstr>K-means</vt:lpstr>
      <vt:lpstr>K-means</vt:lpstr>
      <vt:lpstr>K-means</vt:lpstr>
      <vt:lpstr>K-means</vt:lpstr>
      <vt:lpstr>HCA</vt:lpstr>
      <vt:lpstr>What counts as distance? Goal: Indentifying similarity across all variables</vt:lpstr>
      <vt:lpstr>How many clusters?</vt:lpstr>
      <vt:lpstr>Try it in 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regression</dc:title>
  <dc:creator>Gerald Shannon</dc:creator>
  <cp:lastModifiedBy>Jerry Shannon</cp:lastModifiedBy>
  <cp:revision>20</cp:revision>
  <dcterms:modified xsi:type="dcterms:W3CDTF">2020-11-10T19:46:47Z</dcterms:modified>
</cp:coreProperties>
</file>